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2"/>
  </p:handoutMasterIdLst>
  <p:sldIdLst>
    <p:sldId id="258" r:id="rId2"/>
    <p:sldId id="259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67" r:id="rId21"/>
  </p:sldIdLst>
  <p:sldSz cx="9144000" cy="6858000" type="screen4x3"/>
  <p:notesSz cx="7102475" cy="8991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A47"/>
    <a:srgbClr val="CC0000"/>
    <a:srgbClr val="1D208F"/>
    <a:srgbClr val="211E54"/>
    <a:srgbClr val="F4E59C"/>
    <a:srgbClr val="DDDDDD"/>
    <a:srgbClr val="0A2068"/>
    <a:srgbClr val="0E4D52"/>
    <a:srgbClr val="020A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4660"/>
  </p:normalViewPr>
  <p:slideViewPr>
    <p:cSldViewPr>
      <p:cViewPr>
        <p:scale>
          <a:sx n="78" d="100"/>
          <a:sy n="78" d="100"/>
        </p:scale>
        <p:origin x="-1128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4075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854075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AA300E7-30FF-47B9-8C09-E133EAC27A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239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762000" y="4876800"/>
            <a:ext cx="7772400" cy="838200"/>
          </a:xfrm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0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762000" y="5562600"/>
            <a:ext cx="7772400" cy="457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610350"/>
            <a:ext cx="2133600" cy="1714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610350"/>
            <a:ext cx="2133600" cy="171450"/>
          </a:xfrm>
        </p:spPr>
        <p:txBody>
          <a:bodyPr/>
          <a:lstStyle>
            <a:lvl1pPr>
              <a:defRPr/>
            </a:lvl1pPr>
          </a:lstStyle>
          <a:p>
            <a:fld id="{1587B7A6-DA2F-45B3-93B9-4E1E875FBC3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gray">
          <a:xfrm>
            <a:off x="304800" y="471488"/>
            <a:ext cx="13843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i="1">
                <a:solidFill>
                  <a:schemeClr val="bg1"/>
                </a:solidFill>
              </a:rPr>
              <a:t>LOGO</a:t>
            </a:r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gray">
          <a:xfrm>
            <a:off x="1828800" y="2743200"/>
            <a:ext cx="3276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600" b="1"/>
              <a:t>“ Add your company slogan 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AA486F-20E8-4557-AE60-2E7E9D6655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355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943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943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844BE6-A963-4E66-A0EB-9D67596643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211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699B99-41BA-47B4-931B-F3D054DE64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477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B6306D-37A4-4A45-8A76-5803D09889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619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D33E95-6298-4CA7-891A-DFE65C73EB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083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50B654-E67A-4A3D-A701-6E66B7DA79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818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6ECB91-C561-460E-A396-09DE6362AC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34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72CFB9-2379-49EE-889E-D7D7707209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448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187D6D-DF8D-445F-808C-443F2BD08E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15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4783C-9505-447B-A2D4-54D5A147CA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01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9" name="Picture 25" descr="p5_s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440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532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532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9087493-9C2C-4316-9CC3-8F771F4294C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0616" y="4797152"/>
            <a:ext cx="9001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Риск-менеджмент.</a:t>
            </a:r>
          </a:p>
          <a:p>
            <a:r>
              <a:rPr lang="ru-RU" sz="4000" b="1" dirty="0" err="1" smtClean="0">
                <a:solidFill>
                  <a:schemeClr val="bg1"/>
                </a:solidFill>
              </a:rPr>
              <a:t>Лимитирование</a:t>
            </a:r>
            <a:r>
              <a:rPr lang="ru-RU" sz="4000" b="1" dirty="0" smtClean="0">
                <a:solidFill>
                  <a:schemeClr val="bg1"/>
                </a:solidFill>
              </a:rPr>
              <a:t>. Диверсификация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Багетная рамка 5"/>
          <p:cNvSpPr/>
          <p:nvPr/>
        </p:nvSpPr>
        <p:spPr>
          <a:xfrm>
            <a:off x="251520" y="243496"/>
            <a:ext cx="2160240" cy="66522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1835696" y="1995892"/>
            <a:ext cx="3240360" cy="20882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9032" y="1127048"/>
            <a:ext cx="88870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400" b="1" dirty="0" smtClean="0"/>
              <a:t>Субъект управления в риск-менеджменте</a:t>
            </a:r>
            <a:r>
              <a:rPr lang="ru-RU" sz="2400" dirty="0" smtClean="0"/>
              <a:t> - это специальная группа людей (финансовый менеджер, специалист по страхованию, аквизитор, актуарий, андеррайтер и др.), которая посредством различных приемов и способов управленческого воздействия осуществляет целенаправленное функционирование объекта управления</a:t>
            </a:r>
            <a:endParaRPr lang="ru-RU" sz="2400" dirty="0"/>
          </a:p>
        </p:txBody>
      </p:sp>
      <p:pic>
        <p:nvPicPr>
          <p:cNvPr id="81922" name="Picture 2" descr="Управление рискам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20264"/>
            <a:ext cx="4575430" cy="277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07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268760"/>
            <a:ext cx="8784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400" dirty="0"/>
              <a:t>Любое решение основывается на информации. Важное значение имеет качество информации. Чем более расплывчата информация, тем неопределеннее решение. Качество информации должно оцениваться при ее получении, а не при передаче. Информация стареет быстро, поэтому ее следует использовать оперативно.</a:t>
            </a:r>
          </a:p>
        </p:txBody>
      </p:sp>
      <p:pic>
        <p:nvPicPr>
          <p:cNvPr id="80898" name="Picture 2" descr="http://khust.tv/wp-content/uploads/2012/02/Inf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38600"/>
            <a:ext cx="525658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07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1424" y="1634024"/>
            <a:ext cx="8424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400" b="1" dirty="0" err="1" smtClean="0"/>
              <a:t>Лимитирование</a:t>
            </a:r>
            <a:r>
              <a:rPr lang="ru-RU" sz="2400" b="1" dirty="0" smtClean="0"/>
              <a:t> концентрации риска</a:t>
            </a:r>
            <a:r>
              <a:rPr lang="ru-RU" sz="2400" dirty="0" smtClean="0"/>
              <a:t> — это установление лимита. Этот метод используется обычно по тем видам рисков, которые выходят за пределы их допустимого уровня, т.е. по операциям, осуществляемым в зоне критического или катастрофического риска.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1424" y="4221088"/>
            <a:ext cx="88825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/>
              <a:t>В предпринимательской деятельности </a:t>
            </a:r>
            <a:r>
              <a:rPr lang="ru-RU" sz="2400" dirty="0" err="1" smtClean="0"/>
              <a:t>лимитирование</a:t>
            </a:r>
            <a:r>
              <a:rPr lang="ru-RU" sz="2400" dirty="0" smtClean="0"/>
              <a:t> приме­няется чаще всего при продаже товаров в кредит, предоставле­нии займов, определении сумм вложения капиталов и т.п.</a:t>
            </a:r>
          </a:p>
        </p:txBody>
      </p:sp>
    </p:spTree>
    <p:extLst>
      <p:ext uri="{BB962C8B-B14F-4D97-AF65-F5344CB8AC3E}">
        <p14:creationId xmlns:p14="http://schemas.microsoft.com/office/powerpoint/2010/main" val="308507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464" y="1124744"/>
            <a:ext cx="9036496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400" dirty="0"/>
              <a:t>Другими примерами </a:t>
            </a:r>
            <a:r>
              <a:rPr lang="ru-RU" sz="2400" dirty="0" err="1"/>
              <a:t>лимитирования</a:t>
            </a:r>
            <a:r>
              <a:rPr lang="ru-RU" sz="2400" dirty="0"/>
              <a:t> с целью уменьшения кредитного риска являются</a:t>
            </a:r>
            <a:r>
              <a:rPr lang="ru-RU" sz="2400" dirty="0" smtClean="0"/>
              <a:t>:</a:t>
            </a:r>
            <a:endParaRPr lang="en-US" sz="2400" dirty="0" smtClean="0"/>
          </a:p>
          <a:p>
            <a:endParaRPr lang="en-US" sz="2400" dirty="0" smtClean="0"/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/>
              <a:t> </a:t>
            </a:r>
            <a:r>
              <a:rPr lang="en-US" sz="2400" dirty="0" smtClean="0"/>
              <a:t>   </a:t>
            </a:r>
            <a:r>
              <a:rPr lang="ru-RU" sz="2400" dirty="0" err="1" smtClean="0"/>
              <a:t>лимитирование</a:t>
            </a:r>
            <a:r>
              <a:rPr lang="ru-RU" sz="2400" dirty="0" smtClean="0"/>
              <a:t> </a:t>
            </a:r>
            <a:r>
              <a:rPr lang="ru-RU" sz="2400" dirty="0"/>
              <a:t>доли кредитов с высокой категорией рис­ка в балансе кредитного портфеля</a:t>
            </a:r>
            <a:r>
              <a:rPr lang="ru-RU" sz="2400" dirty="0" smtClean="0"/>
              <a:t>;</a:t>
            </a:r>
            <a:endParaRPr lang="en-US" sz="2400" dirty="0" smtClean="0"/>
          </a:p>
          <a:p>
            <a:pPr marL="342900" indent="-342900">
              <a:buFont typeface="Wingdings" pitchFamily="2" charset="2"/>
              <a:buChar char="§"/>
            </a:pPr>
            <a:endParaRPr lang="ru-RU" sz="2400" dirty="0"/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 smtClean="0"/>
              <a:t>    </a:t>
            </a:r>
            <a:r>
              <a:rPr lang="ru-RU" sz="2400" dirty="0" smtClean="0"/>
              <a:t>установление </a:t>
            </a:r>
            <a:r>
              <a:rPr lang="ru-RU" sz="2400" dirty="0"/>
              <a:t>предельных нормативов риска проекта, свыше которых следует отказ в кредите</a:t>
            </a:r>
            <a:r>
              <a:rPr lang="ru-RU" sz="2400" dirty="0" smtClean="0"/>
              <a:t>.</a:t>
            </a:r>
            <a:endParaRPr lang="en-US" sz="2400" dirty="0" smtClean="0"/>
          </a:p>
          <a:p>
            <a:endParaRPr lang="ru-RU" sz="2400" dirty="0"/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/>
              <a:t>Уменьшает кредитный риск </a:t>
            </a:r>
            <a:r>
              <a:rPr lang="ru-RU" sz="2400" dirty="0" err="1"/>
              <a:t>лимитирование</a:t>
            </a:r>
            <a:r>
              <a:rPr lang="ru-RU" sz="2400" dirty="0"/>
              <a:t> расходования заемщиком ссуженных средств.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507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66843"/>
            <a:ext cx="864096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400" i="1" dirty="0"/>
              <a:t>Диверсификация </a:t>
            </a:r>
            <a:r>
              <a:rPr lang="ru-RU" sz="2400" dirty="0"/>
              <a:t>- это распределение инвестируемых средств между различными объектами вложения, которые непосредственно не связаны между </a:t>
            </a:r>
            <a:r>
              <a:rPr lang="ru-RU" sz="2400" dirty="0" smtClean="0"/>
              <a:t>собой</a:t>
            </a:r>
            <a:endParaRPr lang="en-US" sz="2400" dirty="0" smtClean="0"/>
          </a:p>
          <a:p>
            <a:pPr marL="342900" indent="-342900">
              <a:buFont typeface="Wingdings" pitchFamily="2" charset="2"/>
              <a:buChar char="Ø"/>
            </a:pPr>
            <a:endParaRPr lang="en-US" sz="2400" dirty="0"/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/>
              <a:t>На </a:t>
            </a:r>
            <a:r>
              <a:rPr lang="ru-RU" sz="2400" dirty="0"/>
              <a:t>принципе диверсификации базируется деятельность инвестиционных фондов, которые продают клиентам свои акции, а полученные средства вкладывают в различные ценные бумаги, покупаемые на фондовом рынке и приносящие устойчивый средний доход</a:t>
            </a:r>
            <a:r>
              <a:rPr lang="ru-RU" sz="2400" dirty="0" smtClean="0"/>
              <a:t>.</a:t>
            </a:r>
            <a:endParaRPr lang="en-US" sz="2400" dirty="0" smtClean="0"/>
          </a:p>
          <a:p>
            <a:pPr marL="342900" indent="-342900">
              <a:buFont typeface="Wingdings" pitchFamily="2" charset="2"/>
              <a:buChar char="Ø"/>
            </a:pPr>
            <a:endParaRPr lang="en-US" sz="2400" dirty="0"/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/>
              <a:t>Диверсификация </a:t>
            </a:r>
            <a:r>
              <a:rPr lang="ru-RU" sz="2400" dirty="0"/>
              <a:t>позволяет избежать части риска при распределении капитала между разнообразными видами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308507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8569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Однако диверсификация не может свести инвестиционный риск до нуля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2400" dirty="0"/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/>
              <a:t> </a:t>
            </a:r>
            <a:r>
              <a:rPr lang="ru-RU" sz="2400" dirty="0"/>
              <a:t>Это связано с тем, что на предпринимательскую и инвестиционную деятельность хозяйствующего субъекта оказывают влияние внешние факторы, которые не связаны с выбором конкретных объемов вложения капитала, и, следовательно, на них не влияет диверсификация</a:t>
            </a:r>
            <a:r>
              <a:rPr lang="ru-RU" sz="2400" dirty="0" smtClean="0"/>
              <a:t>.</a:t>
            </a:r>
            <a:endParaRPr lang="en-US" sz="2400" dirty="0" smtClean="0"/>
          </a:p>
          <a:p>
            <a:pPr marL="342900" indent="-342900">
              <a:buFont typeface="Wingdings" pitchFamily="2" charset="2"/>
              <a:buChar char="Ø"/>
            </a:pPr>
            <a:endParaRPr lang="ru-RU" sz="2400" dirty="0"/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/>
              <a:t>Внешние факторы затрагивают весь финансовый рынок, т.е. они влияют на финансовую деятельность всех инвестиционных институтов, банков, финансово-промышленных корпораций, а не на отдельные хозяйствующие субъекты.</a:t>
            </a:r>
          </a:p>
        </p:txBody>
      </p:sp>
    </p:spTree>
    <p:extLst>
      <p:ext uri="{BB962C8B-B14F-4D97-AF65-F5344CB8AC3E}">
        <p14:creationId xmlns:p14="http://schemas.microsoft.com/office/powerpoint/2010/main" val="308507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880" y="2132856"/>
            <a:ext cx="896112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Диверсификация деятельности для финансовой сферы: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/>
              <a:t>использование </a:t>
            </a:r>
            <a:r>
              <a:rPr lang="ru-RU" sz="2400" dirty="0"/>
              <a:t>возможностей получения дохода от различных финансовых операций, непосредственно не связанных друг с другом, например краткосрочных финансовых вложений, формирования кредитного портфеля, осуществления реального инвестирования, долгосрочных финансовых вложений и т. д.;</a:t>
            </a:r>
          </a:p>
          <a:p>
            <a:r>
              <a:rPr lang="ru-RU" dirty="0" smtClean="0"/>
              <a:t>·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507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66843"/>
            <a:ext cx="84249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/>
              <a:t>Работа одновременно на нескольких сегментах финансового рынка, когда неудача на одном из них может быть компенсирована успехами на других.</a:t>
            </a:r>
          </a:p>
          <a:p>
            <a:pPr marL="342900" indent="-342900">
              <a:buFont typeface="Wingdings" pitchFamily="2" charset="2"/>
              <a:buChar char="Ø"/>
            </a:pPr>
            <a:endParaRPr lang="ru-RU" sz="24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/>
              <a:t>Диверсификация инвестиций предполагает предпочтение нескольким проектам относительно небольшой капиталоемкости перед программами, состоящими из единственного инвестиционного проекта, который, поглотив практически все резервы предприятия, не оставит возможности для маневра. </a:t>
            </a:r>
          </a:p>
          <a:p>
            <a:pPr marL="342900" indent="-342900">
              <a:buFont typeface="Wingdings" pitchFamily="2" charset="2"/>
              <a:buChar char="Ø"/>
            </a:pPr>
            <a:endParaRPr lang="ru-RU" sz="2400" dirty="0"/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/>
              <a:t>Причем диверсификацию проектов инвестирования желательно осуществлять не только в отраслевой, но и в региональной направленности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507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720840"/>
            <a:ext cx="86409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400" dirty="0"/>
              <a:t>Диверсификация депозитного портфеля предусматривает размещение временно свободных денежных средств в нескольких банках. </a:t>
            </a:r>
            <a:endParaRPr lang="ru-RU" sz="2400" dirty="0" smtClean="0"/>
          </a:p>
          <a:p>
            <a:pPr marL="342900" indent="-342900">
              <a:buFont typeface="Wingdings" pitchFamily="2" charset="2"/>
              <a:buChar char="Ø"/>
            </a:pPr>
            <a:endParaRPr lang="ru-RU" sz="2400" dirty="0"/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/>
              <a:t>Обычно </a:t>
            </a:r>
            <a:r>
              <a:rPr lang="ru-RU" sz="2400" dirty="0"/>
              <a:t>условия размещения денежных активов в различных банках существенно не различаются, поэтому при диверсификации депозитных вкладов снижается уровень депозитного риска, но уровень доходности депозитного портфеля фирмы при этом, как правило, не снижается.</a:t>
            </a:r>
          </a:p>
        </p:txBody>
      </p:sp>
    </p:spTree>
    <p:extLst>
      <p:ext uri="{BB962C8B-B14F-4D97-AF65-F5344CB8AC3E}">
        <p14:creationId xmlns:p14="http://schemas.microsoft.com/office/powerpoint/2010/main" val="308507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216" y="1700808"/>
            <a:ext cx="88569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400" dirty="0"/>
              <a:t>Диверсификация кредитного портфеля направлена на снижение кредитного риска фирмы и предусматривает разнообразие покупателей продукции или услуг компании. </a:t>
            </a:r>
            <a:endParaRPr lang="ru-RU" sz="2400" dirty="0" smtClean="0"/>
          </a:p>
          <a:p>
            <a:pPr marL="342900" indent="-342900">
              <a:buFont typeface="Wingdings" pitchFamily="2" charset="2"/>
              <a:buChar char="Ø"/>
            </a:pPr>
            <a:endParaRPr lang="ru-RU" sz="2400" dirty="0"/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/>
              <a:t>Диверсификация </a:t>
            </a:r>
            <a:r>
              <a:rPr lang="ru-RU" sz="2400" dirty="0"/>
              <a:t>валютного портфеля предусматривает выбор нескольких различных видов валют в процессе осуществления фирмой внешнеэкономических операций</a:t>
            </a:r>
            <a:r>
              <a:rPr lang="ru-RU" sz="2400" dirty="0" smtClean="0"/>
              <a:t>.</a:t>
            </a:r>
          </a:p>
          <a:p>
            <a:pPr marL="342900" indent="-342900">
              <a:buFont typeface="Wingdings" pitchFamily="2" charset="2"/>
              <a:buChar char="Ø"/>
            </a:pPr>
            <a:endParaRPr lang="ru-RU" sz="2400" dirty="0"/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/>
              <a:t> </a:t>
            </a:r>
            <a:r>
              <a:rPr lang="ru-RU" sz="2400" dirty="0"/>
              <a:t>В результате использования данного вида диверсификации компания имеет возможность минимизировать валютные риски.</a:t>
            </a:r>
          </a:p>
        </p:txBody>
      </p:sp>
    </p:spTree>
    <p:extLst>
      <p:ext uri="{BB962C8B-B14F-4D97-AF65-F5344CB8AC3E}">
        <p14:creationId xmlns:p14="http://schemas.microsoft.com/office/powerpoint/2010/main" val="308507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556791"/>
            <a:ext cx="892899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>Риск-менеджмент – неотъемлемый атрибут работы на финансовых рынках. Без качественного управления капиталом удержаться на рынке маржинальной торговли невозможно. </a:t>
            </a:r>
          </a:p>
          <a:p>
            <a:endParaRPr lang="ru-RU" sz="2400" dirty="0">
              <a:solidFill>
                <a:schemeClr val="tx1">
                  <a:lumMod val="9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>Для успешного </a:t>
            </a:r>
            <a:r>
              <a:rPr lang="ru-RU" sz="2400" dirty="0" err="1" smtClean="0">
                <a:solidFill>
                  <a:schemeClr val="tx1">
                    <a:lumMod val="95000"/>
                  </a:schemeClr>
                </a:solidFill>
              </a:rPr>
              <a:t>трейдинга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> нужно уметь снижать риски в каждой сделке. </a:t>
            </a:r>
          </a:p>
          <a:p>
            <a:pPr marL="342900" indent="-342900">
              <a:buFont typeface="Wingdings" pitchFamily="2" charset="2"/>
              <a:buChar char="Ø"/>
            </a:pPr>
            <a:endParaRPr lang="ru-RU" sz="2400" dirty="0">
              <a:solidFill>
                <a:schemeClr val="tx1">
                  <a:lumMod val="9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>Это позволит не только сберечь свои средства, но и приумножить их. </a:t>
            </a:r>
            <a:r>
              <a:rPr lang="ru-RU" dirty="0" smtClean="0">
                <a:solidFill>
                  <a:srgbClr val="CC0000"/>
                </a:solidFill>
              </a:rPr>
              <a:t/>
            </a:r>
            <a:br>
              <a:rPr lang="ru-RU" dirty="0" smtClean="0">
                <a:solidFill>
                  <a:srgbClr val="CC0000"/>
                </a:solidFill>
              </a:rPr>
            </a:br>
            <a:endParaRPr lang="ru-RU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9" name="WordArt 7"/>
          <p:cNvSpPr>
            <a:spLocks noChangeArrowheads="1" noChangeShapeType="1" noTextEdit="1"/>
          </p:cNvSpPr>
          <p:nvPr/>
        </p:nvSpPr>
        <p:spPr bwMode="gray">
          <a:xfrm>
            <a:off x="827584" y="4869160"/>
            <a:ext cx="8064896" cy="1146824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9600" b="1" kern="10" dirty="0" smtClean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  <a:latin typeface="Verdana"/>
                <a:ea typeface="Verdana"/>
                <a:cs typeface="Verdana"/>
              </a:rPr>
              <a:t>Спасибо за Внимание</a:t>
            </a:r>
            <a:endParaRPr lang="ru-RU" sz="9600" b="1" kern="10" dirty="0">
              <a:ln w="28575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000000">
                    <a:alpha val="50000"/>
                  </a:srgbClr>
                </a:outerShdw>
              </a:effectLst>
              <a:latin typeface="Verdana"/>
              <a:ea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964488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Правила управления капиталом базируются на следующих принципах:</a:t>
            </a:r>
          </a:p>
          <a:p>
            <a:endParaRPr lang="ru-RU" sz="2400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chemeClr val="tx1">
                    <a:lumMod val="95000"/>
                  </a:schemeClr>
                </a:solidFill>
              </a:rPr>
              <a:t>Инвестируйте не более половины от общего капитала.</a:t>
            </a:r>
          </a:p>
          <a:p>
            <a:endParaRPr lang="ru-RU" sz="2400" b="1" dirty="0" smtClean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tx1">
                    <a:lumMod val="95000"/>
                  </a:schemeClr>
                </a:solidFill>
              </a:rPr>
              <a:t>2. Инвестируйте в одну позицию менее 10-15% общего капитала.</a:t>
            </a:r>
            <a:endParaRPr lang="ru-RU" sz="2400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ru-RU" sz="2400" dirty="0" smtClean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tx1">
                    <a:lumMod val="95000"/>
                  </a:schemeClr>
                </a:solidFill>
              </a:rPr>
              <a:t>3. Норма риска в каждой сделке должна быть менее 5% от общей суммы средств.</a:t>
            </a:r>
          </a:p>
          <a:p>
            <a:endParaRPr lang="ru-RU" sz="2400" dirty="0" smtClean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tx1">
                    <a:lumMod val="95000"/>
                  </a:schemeClr>
                </a:solidFill>
              </a:rPr>
              <a:t>4. Открывать позицию по одной группе инструментов на сумму гарантийных взносов, составляющих менее 20-25% капитала.</a:t>
            </a:r>
            <a:endParaRPr lang="ru-RU" sz="2400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07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443841"/>
            <a:ext cx="90364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400" dirty="0"/>
              <a:t>В основе риск-менеджмента лежит целенаправленный поиск и организация работы по снижению степени риска, искусство получения и увеличения дохода (выигрыша, прибыли) в неопределенной хозяйственной ситуации</a:t>
            </a:r>
            <a:r>
              <a:rPr lang="ru-RU" sz="2400" dirty="0" smtClean="0"/>
              <a:t>.</a:t>
            </a:r>
          </a:p>
          <a:p>
            <a:pPr marL="342900" indent="-342900">
              <a:buFont typeface="Wingdings" pitchFamily="2" charset="2"/>
              <a:buChar char="Ø"/>
            </a:pPr>
            <a:endParaRPr lang="ru-RU" sz="2400" dirty="0"/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/>
              <a:t>Конечная цель риск-менеджмента соответствует целевой функции предпринимательства. Она заключается в получении наибольшей прибыли при оптимальном, приемлемом для предпринимателя соотношении прибыли и риска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507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96752"/>
            <a:ext cx="88204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400" b="1" dirty="0"/>
              <a:t>Риск-менеджмент</a:t>
            </a:r>
            <a:r>
              <a:rPr lang="ru-RU" sz="2400" dirty="0"/>
              <a:t> представляет собой систему управления риском и экономическими, точнее, финансовыми отношениями, возникающими в процессе этого управления. Риск-менеджмент включает в себя стратегию и тактику управления.</a:t>
            </a:r>
          </a:p>
        </p:txBody>
      </p:sp>
      <p:pic>
        <p:nvPicPr>
          <p:cNvPr id="87042" name="Picture 2" descr="http://raexpert.ru/researches/risk/obzor_risk_management/riski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84984"/>
            <a:ext cx="4464496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07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305342"/>
            <a:ext cx="878497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400" dirty="0"/>
              <a:t>Под стратегией управления понимаются направление и способ использования средств для достижения поставленной цели</a:t>
            </a:r>
            <a:r>
              <a:rPr lang="ru-RU" sz="2400" dirty="0" smtClean="0"/>
              <a:t>.</a:t>
            </a:r>
          </a:p>
          <a:p>
            <a:pPr marL="342900" indent="-342900">
              <a:buFont typeface="Wingdings" pitchFamily="2" charset="2"/>
              <a:buChar char="Ø"/>
            </a:pPr>
            <a:endParaRPr lang="ru-RU" sz="2400" dirty="0"/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/>
              <a:t>Стратегия </a:t>
            </a:r>
            <a:r>
              <a:rPr lang="ru-RU" sz="2400" dirty="0"/>
              <a:t>позволяет сконцентрировать усилия на вариантах решения, не противоречащих принятой стратегии, отбросив все другие варианты. </a:t>
            </a:r>
            <a:endParaRPr lang="ru-RU" sz="2400" dirty="0" smtClean="0"/>
          </a:p>
          <a:p>
            <a:pPr marL="342900" indent="-342900">
              <a:buFont typeface="Wingdings" pitchFamily="2" charset="2"/>
              <a:buChar char="Ø"/>
            </a:pPr>
            <a:endParaRPr lang="ru-RU" sz="2400" dirty="0"/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/>
              <a:t>После </a:t>
            </a:r>
            <a:r>
              <a:rPr lang="ru-RU" sz="2400" dirty="0"/>
              <a:t>достижения поставленной цели стратегия как направление и средство ее достижения прекращает свое существование. </a:t>
            </a:r>
            <a:endParaRPr lang="ru-RU" sz="2400" dirty="0" smtClean="0"/>
          </a:p>
          <a:p>
            <a:pPr marL="342900" indent="-342900">
              <a:buFont typeface="Wingdings" pitchFamily="2" charset="2"/>
              <a:buChar char="Ø"/>
            </a:pPr>
            <a:endParaRPr lang="ru-RU" sz="2400" dirty="0"/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/>
              <a:t>Новые </a:t>
            </a:r>
            <a:r>
              <a:rPr lang="ru-RU" sz="2400" dirty="0"/>
              <a:t>цели ставят задачу разработки новой стратегии.</a:t>
            </a:r>
          </a:p>
        </p:txBody>
      </p:sp>
    </p:spTree>
    <p:extLst>
      <p:ext uri="{BB962C8B-B14F-4D97-AF65-F5344CB8AC3E}">
        <p14:creationId xmlns:p14="http://schemas.microsoft.com/office/powerpoint/2010/main" val="308507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70872"/>
            <a:ext cx="88924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400" dirty="0"/>
              <a:t>Тактика - это конкретные методы и приемы для достижения поставленной цели в конкретных условиях. Задачей тактики управления является выбор оптимального решения и наиболее приемлемых в данной хозяйственной ситуации методов и приемов управления.</a:t>
            </a:r>
          </a:p>
        </p:txBody>
      </p:sp>
      <p:pic>
        <p:nvPicPr>
          <p:cNvPr id="84996" name="Picture 4" descr="C какими рисками сталкивается частный инвестор и как их минимизирова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67360"/>
            <a:ext cx="453650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07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96752"/>
            <a:ext cx="89644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400" dirty="0"/>
              <a:t>Риск-менеджмент как система управления состоит из двух подсистем: управляемой подсистемы (объекта управления) и управляющей подсистемы (субъекта управления).</a:t>
            </a:r>
          </a:p>
        </p:txBody>
      </p:sp>
      <p:pic>
        <p:nvPicPr>
          <p:cNvPr id="83970" name="Picture 2" descr="Риск-менеджмент по-русс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52936"/>
            <a:ext cx="482453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07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6656" y="1484784"/>
            <a:ext cx="876783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Объектом управления в риск-менеджменте</a:t>
            </a:r>
            <a:r>
              <a:rPr lang="ru-RU" sz="2400" dirty="0"/>
              <a:t> </a:t>
            </a:r>
            <a:r>
              <a:rPr lang="ru-RU" sz="2400" dirty="0" smtClean="0"/>
              <a:t>являются</a:t>
            </a:r>
            <a:r>
              <a:rPr lang="en-US" sz="2400" dirty="0" smtClean="0"/>
              <a:t>:</a:t>
            </a:r>
            <a:r>
              <a:rPr lang="ru-RU" sz="2400" dirty="0" smtClean="0"/>
              <a:t> </a:t>
            </a:r>
            <a:endParaRPr lang="ru-RU" sz="2400" dirty="0" smtClean="0"/>
          </a:p>
          <a:p>
            <a:endParaRPr lang="en-US" sz="2400" dirty="0"/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/>
              <a:t>риск</a:t>
            </a:r>
            <a:r>
              <a:rPr lang="ru-RU" sz="2400" dirty="0"/>
              <a:t>, рисковые вложения капитала и экономические отношения между хозяйствующими субъектами в процессе реализации риска. </a:t>
            </a:r>
            <a:endParaRPr lang="en-US" sz="2400" dirty="0" smtClean="0"/>
          </a:p>
          <a:p>
            <a:pPr marL="342900" indent="-342900">
              <a:buFont typeface="Wingdings" pitchFamily="2" charset="2"/>
              <a:buChar char="Ø"/>
            </a:pPr>
            <a:endParaRPr lang="en-US" sz="2400" dirty="0"/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/>
              <a:t>К </a:t>
            </a:r>
            <a:r>
              <a:rPr lang="ru-RU" sz="2400" dirty="0"/>
              <a:t>этим экономическим отношениям относятся отношения между страхователем и страховщиком, заемщиком и кредитором, между предпринимателями (партнерами, конкурентами) и т.п.</a:t>
            </a:r>
          </a:p>
          <a:p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8507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192d">
  <a:themeElements>
    <a:clrScheme name="210tgp_best_dark 3">
      <a:dk1>
        <a:srgbClr val="969696"/>
      </a:dk1>
      <a:lt1>
        <a:srgbClr val="FFFFFF"/>
      </a:lt1>
      <a:dk2>
        <a:srgbClr val="0A2068"/>
      </a:dk2>
      <a:lt2>
        <a:srgbClr val="85D9F7"/>
      </a:lt2>
      <a:accent1>
        <a:srgbClr val="5AB14B"/>
      </a:accent1>
      <a:accent2>
        <a:srgbClr val="2F7ADF"/>
      </a:accent2>
      <a:accent3>
        <a:srgbClr val="AAABB9"/>
      </a:accent3>
      <a:accent4>
        <a:srgbClr val="DADADA"/>
      </a:accent4>
      <a:accent5>
        <a:srgbClr val="B5D5B1"/>
      </a:accent5>
      <a:accent6>
        <a:srgbClr val="2A6ECA"/>
      </a:accent6>
      <a:hlink>
        <a:srgbClr val="8A52C8"/>
      </a:hlink>
      <a:folHlink>
        <a:srgbClr val="C48352"/>
      </a:folHlink>
    </a:clrScheme>
    <a:fontScheme name="210tgp_best_d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10tgp_best_dark 1">
        <a:dk1>
          <a:srgbClr val="969696"/>
        </a:dk1>
        <a:lt1>
          <a:srgbClr val="FFFFFF"/>
        </a:lt1>
        <a:dk2>
          <a:srgbClr val="005E5C"/>
        </a:dk2>
        <a:lt2>
          <a:srgbClr val="DAEEA2"/>
        </a:lt2>
        <a:accent1>
          <a:srgbClr val="238FD9"/>
        </a:accent1>
        <a:accent2>
          <a:srgbClr val="43A98E"/>
        </a:accent2>
        <a:accent3>
          <a:srgbClr val="AAB6B5"/>
        </a:accent3>
        <a:accent4>
          <a:srgbClr val="DADADA"/>
        </a:accent4>
        <a:accent5>
          <a:srgbClr val="ACC6E9"/>
        </a:accent5>
        <a:accent6>
          <a:srgbClr val="3C9980"/>
        </a:accent6>
        <a:hlink>
          <a:srgbClr val="D8A642"/>
        </a:hlink>
        <a:folHlink>
          <a:srgbClr val="B370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0tgp_best_dark 2">
        <a:dk1>
          <a:srgbClr val="969696"/>
        </a:dk1>
        <a:lt1>
          <a:srgbClr val="FFFFFF"/>
        </a:lt1>
        <a:dk2>
          <a:srgbClr val="3F1F53"/>
        </a:dk2>
        <a:lt2>
          <a:srgbClr val="F3CC9D"/>
        </a:lt2>
        <a:accent1>
          <a:srgbClr val="557FE7"/>
        </a:accent1>
        <a:accent2>
          <a:srgbClr val="EB6363"/>
        </a:accent2>
        <a:accent3>
          <a:srgbClr val="AFABB3"/>
        </a:accent3>
        <a:accent4>
          <a:srgbClr val="DADADA"/>
        </a:accent4>
        <a:accent5>
          <a:srgbClr val="B4C0F1"/>
        </a:accent5>
        <a:accent6>
          <a:srgbClr val="D55959"/>
        </a:accent6>
        <a:hlink>
          <a:srgbClr val="9351C9"/>
        </a:hlink>
        <a:folHlink>
          <a:srgbClr val="3EB2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0tgp_best_dark 3">
        <a:dk1>
          <a:srgbClr val="969696"/>
        </a:dk1>
        <a:lt1>
          <a:srgbClr val="FFFFFF"/>
        </a:lt1>
        <a:dk2>
          <a:srgbClr val="0A2068"/>
        </a:dk2>
        <a:lt2>
          <a:srgbClr val="85D9F7"/>
        </a:lt2>
        <a:accent1>
          <a:srgbClr val="5AB14B"/>
        </a:accent1>
        <a:accent2>
          <a:srgbClr val="2F7ADF"/>
        </a:accent2>
        <a:accent3>
          <a:srgbClr val="AAABB9"/>
        </a:accent3>
        <a:accent4>
          <a:srgbClr val="DADADA"/>
        </a:accent4>
        <a:accent5>
          <a:srgbClr val="B5D5B1"/>
        </a:accent5>
        <a:accent6>
          <a:srgbClr val="2A6ECA"/>
        </a:accent6>
        <a:hlink>
          <a:srgbClr val="8A52C8"/>
        </a:hlink>
        <a:folHlink>
          <a:srgbClr val="C4835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cdb2004192d</Template>
  <TotalTime>40</TotalTime>
  <Words>675</Words>
  <Application>Microsoft Office PowerPoint</Application>
  <PresentationFormat>Экран (4:3)</PresentationFormat>
  <Paragraphs>73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cdb2004192d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Baha</dc:creator>
  <cp:lastModifiedBy>Baha</cp:lastModifiedBy>
  <cp:revision>6</cp:revision>
  <dcterms:created xsi:type="dcterms:W3CDTF">2014-05-02T17:24:03Z</dcterms:created>
  <dcterms:modified xsi:type="dcterms:W3CDTF">2014-05-02T19:58:44Z</dcterms:modified>
</cp:coreProperties>
</file>